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87" r:id="rId5"/>
    <p:sldId id="274" r:id="rId6"/>
    <p:sldId id="1391" r:id="rId7"/>
    <p:sldId id="295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00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1667" autoAdjust="0"/>
  </p:normalViewPr>
  <p:slideViewPr>
    <p:cSldViewPr snapToGrid="0">
      <p:cViewPr varScale="1">
        <p:scale>
          <a:sx n="63" d="100"/>
          <a:sy n="63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AD6A4-BE89-4FE4-A7EC-74F5D52CA93A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25BF7-88CB-4620-80D3-C8435B9466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46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Fuente: </a:t>
            </a:r>
            <a:r>
              <a:rPr lang="es-CO" dirty="0" err="1"/>
              <a:t>Freepik</a:t>
            </a:r>
            <a:r>
              <a:rPr lang="es-CO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35815-7672-4165-9B1D-DFED970C9B6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17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2DE7B-308C-461E-B649-C78760422D4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3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7AB66-397C-487D-8BAD-340E0FDF613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855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Fuente: </a:t>
            </a:r>
            <a:r>
              <a:rPr lang="es-CO" dirty="0" err="1"/>
              <a:t>Freepik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35815-7672-4165-9B1D-DFED970C9B6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718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1A313-5971-4465-953C-51E5C0741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8C8D45-9327-477C-B906-D82BDF9CF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B2D03-F8FC-4E66-8CFC-77D35BC9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7F75C-963A-462E-9AA7-1FA4A21C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AF020-347C-4B50-B56F-A5EEDE2F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73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F051F-0260-45B1-BF5D-CE3171C3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CFE6BE-02A8-472D-A0DB-9336B7D2B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488C3-4DB4-4FD3-BDBA-CD6D38CF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DE00E-21B2-4498-AA99-34094470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826B0-4F18-4FCD-942B-6B325FEF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36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ABB13A-D57D-43C6-98A1-E67CFB330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34B57E-2888-48FD-A4E6-FF345683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2083AC-D8E7-4C3E-916F-EEC582F1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B7ED8-DF7F-4208-9451-8C287CBB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CBBEF-7729-42EB-91E6-14BAA774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2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y/ imáge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763" y="-9869"/>
            <a:ext cx="5055231" cy="36440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0695"/>
            <a:ext cx="5106051" cy="3683308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Marcador de texto 14"/>
          <p:cNvSpPr>
            <a:spLocks noGrp="1"/>
          </p:cNvSpPr>
          <p:nvPr>
            <p:ph type="body" sz="quarter" idx="10"/>
          </p:nvPr>
        </p:nvSpPr>
        <p:spPr>
          <a:xfrm>
            <a:off x="838200" y="1876425"/>
            <a:ext cx="10515600" cy="4203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492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ánsito y transporte 2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 userDrawn="1"/>
        </p:nvSpPr>
        <p:spPr bwMode="auto">
          <a:xfrm rot="16200000">
            <a:off x="10144200" y="3714363"/>
            <a:ext cx="37273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CO" sz="1200">
                <a:solidFill>
                  <a:srgbClr val="C2C2C2"/>
                </a:solidFill>
              </a:rPr>
              <a:t>Todos los derechos reservados para XM S.A. E.S.P.</a:t>
            </a:r>
          </a:p>
        </p:txBody>
      </p:sp>
      <p:sp>
        <p:nvSpPr>
          <p:cNvPr id="3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31801" y="404814"/>
            <a:ext cx="11233151" cy="64792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11 Marcador de texto"/>
          <p:cNvSpPr>
            <a:spLocks noGrp="1"/>
          </p:cNvSpPr>
          <p:nvPr>
            <p:ph type="body" sz="quarter" idx="11"/>
          </p:nvPr>
        </p:nvSpPr>
        <p:spPr>
          <a:xfrm>
            <a:off x="431801" y="1204914"/>
            <a:ext cx="11233151" cy="4600351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7646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y/ imágenes ">
  <p:cSld name="1_Contenido y/ imágenes ">
    <p:spTree>
      <p:nvGrpSpPr>
        <p:cNvPr id="1" name="Shape 14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0" name="Google Shape;14360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763" y="-9869"/>
            <a:ext cx="5055231" cy="364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1" name="Google Shape;14361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180696"/>
            <a:ext cx="5106052" cy="3683307"/>
          </a:xfrm>
          <a:prstGeom prst="rect">
            <a:avLst/>
          </a:prstGeom>
          <a:noFill/>
          <a:ln>
            <a:noFill/>
          </a:ln>
        </p:spPr>
      </p:pic>
      <p:sp>
        <p:nvSpPr>
          <p:cNvPr id="14362" name="Google Shape;1436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C99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63" name="Google Shape;14363;p3"/>
          <p:cNvSpPr txBox="1">
            <a:spLocks noGrp="1"/>
          </p:cNvSpPr>
          <p:nvPr>
            <p:ph type="body" idx="1"/>
          </p:nvPr>
        </p:nvSpPr>
        <p:spPr>
          <a:xfrm>
            <a:off x="838200" y="1876425"/>
            <a:ext cx="105156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9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F848D-6E80-465B-8415-6F3B6264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98CD2-BBAA-41B4-9696-884E56A23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981D06-E818-4439-9D89-068C6E8E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B8509-AD66-43BD-A86F-9AD63319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A482C6-E87E-42A8-9378-94F34691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56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0D5F4-AD5C-4002-B11E-0C3C1F2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BE6E4-CF36-48E5-95F6-C3D86A947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2CF23-B49F-4239-B202-BF0BAD15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66E50-3C03-4F51-A38E-1F85C3DE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54A535-8F19-4F77-8071-17A1A656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80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4261F-5036-4277-BCB5-1B301247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6D3A8-8C82-4FFC-B046-8DF644715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449B1E-D172-4B8D-A1F2-E3E9DEBE2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49AB6-CA0B-415A-8DCB-640F379F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52203-AA66-4AF4-B9ED-41D44987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70A464-2409-4B1C-A77D-4D4E0826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71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8C090-9433-4B99-91A4-447302A6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2FD1C5-E5B5-43F7-A5EB-74EBAB27B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2E1A06-8D3D-42DD-A1DC-6BBAC2AC4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47AEDA-DC68-4B80-98A9-8839153BD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EFC256-6B9E-49D5-88D0-3FF58DA48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0A3D7E-DBC2-4C7A-AE35-5D5E2204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12BA5C-D9D2-4B74-A534-B21349A8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B7E903-800F-427A-B84C-80407410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2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155D5-FBCC-42CF-AFD5-C1618A31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9C40B3-B999-4DA1-B666-9DA4137A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666EA-178E-4379-B482-38CEADCD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C41C06-8904-445A-AAA0-0DFD96F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33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056118-172D-47E5-84F9-C56DECFB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E3B241-C030-431A-A976-FE97941B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4FD5CF-E262-482E-AE05-AB28520D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64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72EE0-C27A-416A-8FF8-07D285D1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0CA9D7-DA9E-43EA-9B95-6B11FAAB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B5A72C-6C3B-4A15-B70A-BDCA21D21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E0B38A-A46E-4F50-A896-4FF9E280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5E3AD7-92A3-4BDE-B069-88E5DCD7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E4AFD3-063D-43C8-B060-FDD03814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36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6A50F-A9BA-4CA6-8F71-84829258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9CE321-6B49-4412-B144-B224F11DF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67624D-8492-4131-B76A-288E78D82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BC7F8F-CB0A-4FA5-979E-FA4CB3F2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7AD89-E58A-400C-8358-017A5DCB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00D567-02B4-4B73-AEF0-BCB9D63B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1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7795D0-DB51-46A7-A10E-E8E7311F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0210D0-636F-4014-B3F9-B87068FA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14304-706C-4F7C-ABA4-AEE59A7B9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A207-EEC6-4F42-AFE2-736B73507104}" type="datetimeFigureOut">
              <a:rPr lang="es-CO" smtClean="0"/>
              <a:t>5/10/2020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1AE8D8-7089-4E0F-9BAB-1A81F9AA3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D4FED-F122-4673-B029-F2CED824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198D-AE56-495B-AA03-7B1488FA357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hyperlink" Target="https://twitter.com/SistIntenRed" TargetMode="External"/><Relationship Id="rId12" Type="http://schemas.openxmlformats.org/officeDocument/2006/relationships/hyperlink" Target="https://www.youtube.com/channel/UCNB7LKZOUCOxaGsu0ENmRu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5" Type="http://schemas.openxmlformats.org/officeDocument/2006/relationships/image" Target="../media/image19.jpeg"/><Relationship Id="rId10" Type="http://schemas.openxmlformats.org/officeDocument/2006/relationships/hyperlink" Target="https://www.instagram.com/sistemasinteligentesenred/?hl=es-la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jpeg"/><Relationship Id="rId14" Type="http://schemas.openxmlformats.org/officeDocument/2006/relationships/hyperlink" Target="https://www.facebook.com/SistIntenR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B4BBC8-9E7D-4254-B305-D13C0C56F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F3569BF-8AC9-43B1-A3C3-10ED66C327A7}"/>
              </a:ext>
            </a:extLst>
          </p:cNvPr>
          <p:cNvSpPr/>
          <p:nvPr/>
        </p:nvSpPr>
        <p:spPr>
          <a:xfrm>
            <a:off x="4663" y="-146050"/>
            <a:ext cx="12192000" cy="6858000"/>
          </a:xfrm>
          <a:prstGeom prst="rect">
            <a:avLst/>
          </a:prstGeom>
          <a:solidFill>
            <a:srgbClr val="FFFF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37F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1A33058-DE1C-4021-A290-35859D38FA83}"/>
              </a:ext>
            </a:extLst>
          </p:cNvPr>
          <p:cNvSpPr/>
          <p:nvPr/>
        </p:nvSpPr>
        <p:spPr>
          <a:xfrm>
            <a:off x="0" y="14605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dirty="0">
                <a:solidFill>
                  <a:srgbClr val="0E437F"/>
                </a:solidFill>
                <a:latin typeface="Arial   "/>
              </a:rPr>
              <a:t>Comprometidos con el desarrollo de </a:t>
            </a:r>
          </a:p>
          <a:p>
            <a:pPr algn="ctr"/>
            <a:r>
              <a:rPr lang="es-CO" sz="4400" b="1" dirty="0">
                <a:solidFill>
                  <a:srgbClr val="0E437F"/>
                </a:solidFill>
                <a:latin typeface="Arial   "/>
              </a:rPr>
              <a:t>Territorios Inteligentes</a:t>
            </a:r>
            <a:endParaRPr lang="es-CO" sz="4000" b="1" dirty="0">
              <a:solidFill>
                <a:srgbClr val="0E437F"/>
              </a:solidFill>
              <a:latin typeface="Arial   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4C6EE3F-92C1-4FA9-8D7A-A022414D6962}"/>
              </a:ext>
            </a:extLst>
          </p:cNvPr>
          <p:cNvSpPr/>
          <p:nvPr/>
        </p:nvSpPr>
        <p:spPr>
          <a:xfrm>
            <a:off x="0" y="6565900"/>
            <a:ext cx="12192000" cy="292100"/>
          </a:xfrm>
          <a:prstGeom prst="rect">
            <a:avLst/>
          </a:prstGeom>
          <a:gradFill flip="none" rotWithShape="1">
            <a:gsLst>
              <a:gs pos="0">
                <a:srgbClr val="0E437F"/>
              </a:gs>
              <a:gs pos="26000">
                <a:srgbClr val="0E437F"/>
              </a:gs>
              <a:gs pos="47000">
                <a:srgbClr val="009FE3"/>
              </a:gs>
              <a:gs pos="60000">
                <a:srgbClr val="78CCF0"/>
              </a:gs>
              <a:gs pos="83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01E2302-141B-475B-8A69-2212E01E6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95" y="4136993"/>
            <a:ext cx="3632886" cy="206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0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099D2239-32D6-4DBE-9978-21DB34E1FD65}"/>
              </a:ext>
            </a:extLst>
          </p:cNvPr>
          <p:cNvSpPr/>
          <p:nvPr/>
        </p:nvSpPr>
        <p:spPr>
          <a:xfrm>
            <a:off x="0" y="0"/>
            <a:ext cx="10117109" cy="1129482"/>
          </a:xfrm>
          <a:prstGeom prst="rect">
            <a:avLst/>
          </a:prstGeom>
          <a:solidFill>
            <a:srgbClr val="0E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F87BEC3-20CE-4FC5-B7C0-A75ABD5D705F}"/>
              </a:ext>
            </a:extLst>
          </p:cNvPr>
          <p:cNvSpPr txBox="1">
            <a:spLocks/>
          </p:cNvSpPr>
          <p:nvPr/>
        </p:nvSpPr>
        <p:spPr>
          <a:xfrm>
            <a:off x="541083" y="149687"/>
            <a:ext cx="8639043" cy="85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estratégico </a:t>
            </a:r>
          </a:p>
        </p:txBody>
      </p:sp>
      <p:sp>
        <p:nvSpPr>
          <p:cNvPr id="30" name="1 Marcador de texto">
            <a:extLst>
              <a:ext uri="{FF2B5EF4-FFF2-40B4-BE49-F238E27FC236}">
                <a16:creationId xmlns:a16="http://schemas.microsoft.com/office/drawing/2014/main" id="{D3E59C2B-0024-4345-A721-1DAC9ACF2276}"/>
              </a:ext>
            </a:extLst>
          </p:cNvPr>
          <p:cNvSpPr txBox="1">
            <a:spLocks/>
          </p:cNvSpPr>
          <p:nvPr/>
        </p:nvSpPr>
        <p:spPr>
          <a:xfrm>
            <a:off x="10350218" y="1842576"/>
            <a:ext cx="1370723" cy="518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2018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D2559295-E6BF-470F-A212-6CB60F844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493" y="-72127"/>
            <a:ext cx="2006506" cy="12983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F41445-6644-4493-81BB-D7082CE4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070" y="1279169"/>
            <a:ext cx="7176730" cy="54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A40541-D18B-ED46-815C-D011E8A150F7}"/>
              </a:ext>
            </a:extLst>
          </p:cNvPr>
          <p:cNvSpPr txBox="1"/>
          <p:nvPr/>
        </p:nvSpPr>
        <p:spPr>
          <a:xfrm>
            <a:off x="772529" y="5082500"/>
            <a:ext cx="3469550" cy="2835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Avance base de proyectos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7A717146-29E6-1541-97BA-8153B0E9A53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10800000" flipH="1" flipV="1">
            <a:off x="4400890" y="1479265"/>
            <a:ext cx="1800000" cy="4155385"/>
          </a:xfrm>
          <a:prstGeom prst="roundRect">
            <a:avLst>
              <a:gd name="adj" fmla="val 4667"/>
            </a:avLst>
          </a:prstGeom>
          <a:gradFill rotWithShape="1">
            <a:gsLst>
              <a:gs pos="0">
                <a:srgbClr val="FFFFFF"/>
              </a:gs>
              <a:gs pos="100000">
                <a:srgbClr val="F2F2F2"/>
              </a:gs>
            </a:gsLst>
            <a:lin ang="540000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25400" dir="2700000" algn="tl" rotWithShape="0">
              <a:srgbClr val="FFFFFF">
                <a:lumMod val="65000"/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1200" kern="0" dirty="0">
              <a:solidFill>
                <a:srgbClr val="FFFFFF"/>
              </a:solidFill>
              <a:latin typeface="Tahoma"/>
              <a:ea typeface="MS PGothic" pitchFamily="34" charset="-128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C5EEBCC-632F-A744-B7BE-3366123576A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 flipH="1" flipV="1">
            <a:off x="8495981" y="1494015"/>
            <a:ext cx="2160000" cy="4140635"/>
          </a:xfrm>
          <a:prstGeom prst="roundRect">
            <a:avLst>
              <a:gd name="adj" fmla="val 4667"/>
            </a:avLst>
          </a:prstGeom>
          <a:gradFill rotWithShape="1">
            <a:gsLst>
              <a:gs pos="0">
                <a:srgbClr val="FFFFFF"/>
              </a:gs>
              <a:gs pos="100000">
                <a:srgbClr val="F2F2F2"/>
              </a:gs>
            </a:gsLst>
            <a:lin ang="540000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25400" dir="2700000" algn="tl" rotWithShape="0">
              <a:srgbClr val="FFFFFF">
                <a:lumMod val="65000"/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1200" kern="0" dirty="0">
              <a:solidFill>
                <a:srgbClr val="4D4D4D"/>
              </a:solidFill>
              <a:latin typeface="Tahoma"/>
              <a:ea typeface="MS PGothic" pitchFamily="34" charset="-128"/>
            </a:endParaRP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82DBDED8-C204-9343-8135-FBC2969A149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0800000" flipH="1" flipV="1">
            <a:off x="6281242" y="1494014"/>
            <a:ext cx="2160000" cy="4140636"/>
          </a:xfrm>
          <a:prstGeom prst="roundRect">
            <a:avLst>
              <a:gd name="adj" fmla="val 4667"/>
            </a:avLst>
          </a:prstGeom>
          <a:gradFill rotWithShape="1">
            <a:gsLst>
              <a:gs pos="0">
                <a:srgbClr val="FFFFFF"/>
              </a:gs>
              <a:gs pos="100000">
                <a:srgbClr val="F2F2F2"/>
              </a:gs>
            </a:gsLst>
            <a:lin ang="5400000" scaled="1"/>
          </a:gra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25400" dir="2700000" algn="tl" rotWithShape="0">
              <a:srgbClr val="FFFFFF">
                <a:lumMod val="65000"/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sz="1200" kern="0" dirty="0">
              <a:solidFill>
                <a:srgbClr val="4D4D4D"/>
              </a:solidFill>
              <a:latin typeface="Tahoma"/>
              <a:ea typeface="MS PGothic" pitchFamily="34" charset="-128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2FD6E86-4431-7B40-9441-073DA13F83BD}"/>
              </a:ext>
            </a:extLst>
          </p:cNvPr>
          <p:cNvCxnSpPr>
            <a:cxnSpLocks/>
          </p:cNvCxnSpPr>
          <p:nvPr/>
        </p:nvCxnSpPr>
        <p:spPr>
          <a:xfrm flipV="1">
            <a:off x="202039" y="2881745"/>
            <a:ext cx="10438252" cy="9304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79DC31E-6151-4D48-8A7E-4BA9957EE97F}"/>
              </a:ext>
            </a:extLst>
          </p:cNvPr>
          <p:cNvCxnSpPr>
            <a:cxnSpLocks/>
          </p:cNvCxnSpPr>
          <p:nvPr/>
        </p:nvCxnSpPr>
        <p:spPr>
          <a:xfrm>
            <a:off x="202039" y="1918140"/>
            <a:ext cx="10466926" cy="9830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D4CFA5A-5E38-EA41-8991-8D97D45859B1}"/>
              </a:ext>
            </a:extLst>
          </p:cNvPr>
          <p:cNvCxnSpPr>
            <a:cxnSpLocks/>
          </p:cNvCxnSpPr>
          <p:nvPr/>
        </p:nvCxnSpPr>
        <p:spPr>
          <a:xfrm>
            <a:off x="835815" y="2215687"/>
            <a:ext cx="9841935" cy="0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CE46920-FAE3-D146-AF8D-67FC918AC9E8}"/>
              </a:ext>
            </a:extLst>
          </p:cNvPr>
          <p:cNvCxnSpPr>
            <a:cxnSpLocks/>
          </p:cNvCxnSpPr>
          <p:nvPr/>
        </p:nvCxnSpPr>
        <p:spPr>
          <a:xfrm flipV="1">
            <a:off x="202039" y="5362446"/>
            <a:ext cx="10475711" cy="42591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324DFEF-56B8-2749-8F2B-AB5E38EEA7D6}"/>
              </a:ext>
            </a:extLst>
          </p:cNvPr>
          <p:cNvCxnSpPr>
            <a:cxnSpLocks/>
            <a:endCxn id="8" idx="3"/>
          </p:cNvCxnSpPr>
          <p:nvPr/>
        </p:nvCxnSpPr>
        <p:spPr>
          <a:xfrm>
            <a:off x="835815" y="3526124"/>
            <a:ext cx="9820166" cy="38209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ABF03A4-D4AB-874A-800D-A5DE3A4CB3CB}"/>
              </a:ext>
            </a:extLst>
          </p:cNvPr>
          <p:cNvCxnSpPr>
            <a:cxnSpLocks/>
          </p:cNvCxnSpPr>
          <p:nvPr/>
        </p:nvCxnSpPr>
        <p:spPr>
          <a:xfrm flipV="1">
            <a:off x="835815" y="3905517"/>
            <a:ext cx="9841935" cy="23371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B5EDC5A-6033-AC4E-B7F5-804C2EE8002C}"/>
              </a:ext>
            </a:extLst>
          </p:cNvPr>
          <p:cNvSpPr txBox="1"/>
          <p:nvPr/>
        </p:nvSpPr>
        <p:spPr>
          <a:xfrm>
            <a:off x="758908" y="1920452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Utilidad Neta (</a:t>
            </a:r>
            <a:r>
              <a:rPr lang="es-CO" sz="1050" b="1" kern="0" dirty="0"/>
              <a:t>sin externalidades)</a:t>
            </a:r>
            <a:endParaRPr lang="es-CO" sz="1050" dirty="0">
              <a:solidFill>
                <a:srgbClr val="4D4D4D"/>
              </a:solidFill>
              <a:latin typeface="Tahoma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3087AD9-6F2D-974B-AEB9-ACAA19BEDBC2}"/>
              </a:ext>
            </a:extLst>
          </p:cNvPr>
          <p:cNvSpPr txBox="1"/>
          <p:nvPr/>
        </p:nvSpPr>
        <p:spPr>
          <a:xfrm>
            <a:off x="741475" y="2914310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s-CO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Cumplimiento Acuerdos de niveles de servicio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162FB7-4A9E-B34E-82CF-AB00BECFD06A}"/>
              </a:ext>
            </a:extLst>
          </p:cNvPr>
          <p:cNvSpPr txBox="1"/>
          <p:nvPr/>
        </p:nvSpPr>
        <p:spPr>
          <a:xfrm>
            <a:off x="753313" y="4784371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Desempeño superior de los empleados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AC0431E-37D0-A64F-B61D-FD27A9A343A8}"/>
              </a:ext>
            </a:extLst>
          </p:cNvPr>
          <p:cNvCxnSpPr>
            <a:cxnSpLocks/>
          </p:cNvCxnSpPr>
          <p:nvPr/>
        </p:nvCxnSpPr>
        <p:spPr>
          <a:xfrm flipV="1">
            <a:off x="705185" y="5082500"/>
            <a:ext cx="9963780" cy="11287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22" name="Rectángulo: esquinas redondeadas 156">
            <a:extLst>
              <a:ext uri="{FF2B5EF4-FFF2-40B4-BE49-F238E27FC236}">
                <a16:creationId xmlns:a16="http://schemas.microsoft.com/office/drawing/2014/main" id="{52404598-A3E4-5443-BB9D-F6F6EAE1AC09}"/>
              </a:ext>
            </a:extLst>
          </p:cNvPr>
          <p:cNvSpPr/>
          <p:nvPr/>
        </p:nvSpPr>
        <p:spPr>
          <a:xfrm>
            <a:off x="6281241" y="1484882"/>
            <a:ext cx="2160000" cy="252000"/>
          </a:xfrm>
          <a:prstGeom prst="roundRect">
            <a:avLst/>
          </a:prstGeom>
          <a:solidFill>
            <a:srgbClr val="4D4D4D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Valor referencia 2020</a:t>
            </a:r>
          </a:p>
        </p:txBody>
      </p:sp>
      <p:sp>
        <p:nvSpPr>
          <p:cNvPr id="23" name="Rectángulo: esquinas redondeadas 157">
            <a:extLst>
              <a:ext uri="{FF2B5EF4-FFF2-40B4-BE49-F238E27FC236}">
                <a16:creationId xmlns:a16="http://schemas.microsoft.com/office/drawing/2014/main" id="{DB827A86-C0E2-B84D-AC6A-BA2EBFB9656F}"/>
              </a:ext>
            </a:extLst>
          </p:cNvPr>
          <p:cNvSpPr/>
          <p:nvPr/>
        </p:nvSpPr>
        <p:spPr>
          <a:xfrm>
            <a:off x="8495981" y="1484882"/>
            <a:ext cx="2160000" cy="252000"/>
          </a:xfrm>
          <a:prstGeom prst="roundRect">
            <a:avLst/>
          </a:prstGeom>
          <a:solidFill>
            <a:srgbClr val="4D4D4D">
              <a:lumMod val="20000"/>
              <a:lumOff val="80000"/>
            </a:srgb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Valor meta 2020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602B2D0-6A6D-2344-9D27-8318B263B4B6}"/>
              </a:ext>
            </a:extLst>
          </p:cNvPr>
          <p:cNvCxnSpPr>
            <a:cxnSpLocks/>
          </p:cNvCxnSpPr>
          <p:nvPr/>
        </p:nvCxnSpPr>
        <p:spPr>
          <a:xfrm flipV="1">
            <a:off x="835815" y="2506776"/>
            <a:ext cx="9841935" cy="43435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473C31F-6DDF-AD46-9A69-57D291B9F9C1}"/>
              </a:ext>
            </a:extLst>
          </p:cNvPr>
          <p:cNvSpPr txBox="1"/>
          <p:nvPr/>
        </p:nvSpPr>
        <p:spPr>
          <a:xfrm>
            <a:off x="760668" y="3223655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Índice de frecuencia de accidentes empleados propios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1240440-9219-8A49-B0E0-34A21F7A8E66}"/>
              </a:ext>
            </a:extLst>
          </p:cNvPr>
          <p:cNvSpPr txBox="1"/>
          <p:nvPr/>
        </p:nvSpPr>
        <p:spPr>
          <a:xfrm>
            <a:off x="777290" y="3574926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Índice de frecuencia de accidentes contratistas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2666682-3ABB-2B46-A46D-DDEC824469F8}"/>
              </a:ext>
            </a:extLst>
          </p:cNvPr>
          <p:cNvCxnSpPr>
            <a:cxnSpLocks/>
          </p:cNvCxnSpPr>
          <p:nvPr/>
        </p:nvCxnSpPr>
        <p:spPr>
          <a:xfrm flipV="1">
            <a:off x="705185" y="3214999"/>
            <a:ext cx="9963780" cy="10574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AA7496B-AA08-D749-BB2C-2821DA99A081}"/>
              </a:ext>
            </a:extLst>
          </p:cNvPr>
          <p:cNvCxnSpPr>
            <a:cxnSpLocks/>
          </p:cNvCxnSpPr>
          <p:nvPr/>
        </p:nvCxnSpPr>
        <p:spPr>
          <a:xfrm flipV="1">
            <a:off x="835815" y="4730325"/>
            <a:ext cx="9833150" cy="28938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A5901F4-BACE-2649-99CB-245183B05DE1}"/>
              </a:ext>
            </a:extLst>
          </p:cNvPr>
          <p:cNvSpPr txBox="1"/>
          <p:nvPr/>
        </p:nvSpPr>
        <p:spPr>
          <a:xfrm>
            <a:off x="6461241" y="2909650"/>
            <a:ext cx="1800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_tradnl"/>
            </a:defPPr>
            <a:lvl1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rPr>
              <a:t>95%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7905798-0274-3A4E-849A-CBB1C271D409}"/>
              </a:ext>
            </a:extLst>
          </p:cNvPr>
          <p:cNvSpPr txBox="1"/>
          <p:nvPr/>
        </p:nvSpPr>
        <p:spPr>
          <a:xfrm>
            <a:off x="8675981" y="2909650"/>
            <a:ext cx="1800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_tradnl"/>
            </a:defPPr>
            <a:lvl1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rPr>
              <a:t>97%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B41140E-800E-5E4C-8A79-07F73CF222A1}"/>
              </a:ext>
            </a:extLst>
          </p:cNvPr>
          <p:cNvSpPr txBox="1"/>
          <p:nvPr/>
        </p:nvSpPr>
        <p:spPr>
          <a:xfrm>
            <a:off x="8675981" y="4783559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100%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F7F966-BC60-A048-A183-4AA93D0FE6DD}"/>
              </a:ext>
            </a:extLst>
          </p:cNvPr>
          <p:cNvSpPr txBox="1"/>
          <p:nvPr/>
        </p:nvSpPr>
        <p:spPr>
          <a:xfrm>
            <a:off x="8675981" y="5116225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100%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897D01-CA7A-4446-811A-C6777C1A9A0B}"/>
              </a:ext>
            </a:extLst>
          </p:cNvPr>
          <p:cNvSpPr txBox="1"/>
          <p:nvPr/>
        </p:nvSpPr>
        <p:spPr>
          <a:xfrm>
            <a:off x="8444435" y="1927970"/>
            <a:ext cx="222453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_tradnl"/>
            </a:defPPr>
            <a:lvl1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pPr marL="0" lvl="0" indent="0" algn="ctr">
              <a:buNone/>
              <a:defRPr/>
            </a:pPr>
            <a:r>
              <a:rPr lang="es-CO" kern="0" dirty="0">
                <a:solidFill>
                  <a:schemeClr val="tx1"/>
                </a:solidFill>
              </a:rPr>
              <a:t>$3,518 </a:t>
            </a:r>
            <a:r>
              <a:rPr lang="es-CO" dirty="0"/>
              <a:t>mill</a:t>
            </a:r>
            <a:endParaRPr kumimoji="0" lang="es-CO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B327DFD-94DD-6F47-989F-EAEE9F6BA2ED}"/>
              </a:ext>
            </a:extLst>
          </p:cNvPr>
          <p:cNvSpPr txBox="1"/>
          <p:nvPr/>
        </p:nvSpPr>
        <p:spPr>
          <a:xfrm>
            <a:off x="6461241" y="2244626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latin typeface="Tahoma"/>
              </a:rPr>
              <a:t>$</a:t>
            </a:r>
            <a:r>
              <a:rPr lang="es-CO" sz="1000" dirty="0"/>
              <a:t>6.844 </a:t>
            </a:r>
            <a:r>
              <a:rPr lang="es-CO" sz="1000" dirty="0">
                <a:latin typeface="Tahoma"/>
              </a:rPr>
              <a:t> </a:t>
            </a:r>
            <a:r>
              <a:rPr lang="es-CO" sz="1000" dirty="0">
                <a:solidFill>
                  <a:srgbClr val="4D4D4D"/>
                </a:solidFill>
                <a:latin typeface="Tahoma"/>
              </a:rPr>
              <a:t>mill</a:t>
            </a:r>
            <a:endParaRPr lang="es-CO" sz="1000" dirty="0">
              <a:latin typeface="Tahoma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2C774B1-4588-E748-8C3E-51F9BC2FCC2B}"/>
              </a:ext>
            </a:extLst>
          </p:cNvPr>
          <p:cNvSpPr txBox="1"/>
          <p:nvPr/>
        </p:nvSpPr>
        <p:spPr>
          <a:xfrm>
            <a:off x="8495981" y="3557045"/>
            <a:ext cx="216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39,58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C4C3B40-C63C-9549-B510-9EA52DFF8E59}"/>
              </a:ext>
            </a:extLst>
          </p:cNvPr>
          <p:cNvSpPr txBox="1"/>
          <p:nvPr/>
        </p:nvSpPr>
        <p:spPr>
          <a:xfrm>
            <a:off x="746129" y="2238949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s-ES_tradnl"/>
            </a:defPPr>
            <a:lvl1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kern="0" dirty="0"/>
              <a:t>EBITDA Depurado (</a:t>
            </a:r>
            <a:r>
              <a:rPr lang="es-CO" b="1" kern="0" dirty="0"/>
              <a:t>sin externalidades</a:t>
            </a:r>
            <a:r>
              <a:rPr lang="es-CO" kern="0" dirty="0"/>
              <a:t>)</a:t>
            </a:r>
            <a:endParaRPr kumimoji="0" lang="es-CO" sz="1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4226C8C-B926-9F45-85B5-4FC8E9F288B1}"/>
              </a:ext>
            </a:extLst>
          </p:cNvPr>
          <p:cNvSpPr txBox="1"/>
          <p:nvPr/>
        </p:nvSpPr>
        <p:spPr>
          <a:xfrm>
            <a:off x="6461241" y="4783559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 100%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EBA8F98-14CB-114B-BB03-E144D1EE8E56}"/>
              </a:ext>
            </a:extLst>
          </p:cNvPr>
          <p:cNvSpPr txBox="1"/>
          <p:nvPr/>
        </p:nvSpPr>
        <p:spPr>
          <a:xfrm>
            <a:off x="6461241" y="5116225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95%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EE6D934F-FB4A-4F4A-B7C7-9D00624AA367}"/>
              </a:ext>
            </a:extLst>
          </p:cNvPr>
          <p:cNvCxnSpPr>
            <a:cxnSpLocks/>
          </p:cNvCxnSpPr>
          <p:nvPr/>
        </p:nvCxnSpPr>
        <p:spPr>
          <a:xfrm flipV="1">
            <a:off x="202039" y="4444599"/>
            <a:ext cx="10475711" cy="3401"/>
          </a:xfrm>
          <a:prstGeom prst="line">
            <a:avLst/>
          </a:prstGeom>
          <a:noFill/>
          <a:ln w="6350" cap="flat" cmpd="sng" algn="ctr">
            <a:solidFill>
              <a:srgbClr val="4D4D4D">
                <a:lumMod val="40000"/>
                <a:lumOff val="60000"/>
              </a:srgbClr>
            </a:solidFill>
            <a:prstDash val="dash"/>
            <a:miter lim="800000"/>
          </a:ln>
          <a:effectLst/>
        </p:spPr>
      </p:cxn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F6DD6A9-DDC7-E54D-88D5-D33D3617F2C8}"/>
              </a:ext>
            </a:extLst>
          </p:cNvPr>
          <p:cNvSpPr txBox="1"/>
          <p:nvPr/>
        </p:nvSpPr>
        <p:spPr>
          <a:xfrm rot="16200000">
            <a:off x="-79181" y="1937892"/>
            <a:ext cx="1118892" cy="612000"/>
          </a:xfrm>
          <a:prstGeom prst="rect">
            <a:avLst/>
          </a:prstGeom>
          <a:solidFill>
            <a:srgbClr val="FFB81C">
              <a:lumMod val="20000"/>
              <a:lumOff val="8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rPr>
              <a:t>Valor 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rPr>
              <a:t>accionista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297FD0E-E39E-154E-85F0-2335D5F49477}"/>
              </a:ext>
            </a:extLst>
          </p:cNvPr>
          <p:cNvSpPr txBox="1"/>
          <p:nvPr/>
        </p:nvSpPr>
        <p:spPr>
          <a:xfrm rot="16200000">
            <a:off x="-74908" y="3115478"/>
            <a:ext cx="1110346" cy="612000"/>
          </a:xfrm>
          <a:prstGeom prst="rect">
            <a:avLst/>
          </a:prstGeom>
          <a:solidFill>
            <a:srgbClr val="00B140">
              <a:alpha val="2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s-CO" sz="1300" b="1" dirty="0">
                <a:solidFill>
                  <a:srgbClr val="4D4D4D"/>
                </a:solidFill>
                <a:latin typeface="Tahoma"/>
              </a:rPr>
              <a:t>Impacto social y ambiental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6399295-67D6-CD43-83E8-A6A328A554AD}"/>
              </a:ext>
            </a:extLst>
          </p:cNvPr>
          <p:cNvSpPr txBox="1"/>
          <p:nvPr/>
        </p:nvSpPr>
        <p:spPr>
          <a:xfrm rot="16200000">
            <a:off x="-85285" y="4735325"/>
            <a:ext cx="1186650" cy="612000"/>
          </a:xfrm>
          <a:prstGeom prst="rect">
            <a:avLst/>
          </a:prstGeom>
          <a:solidFill>
            <a:srgbClr val="6683B7">
              <a:lumMod val="20000"/>
              <a:lumOff val="80000"/>
            </a:srgbClr>
          </a:solidFill>
          <a:ln>
            <a:noFill/>
          </a:ln>
        </p:spPr>
        <p:txBody>
          <a:bodyPr wrap="square" lIns="0" tIns="36000" rIns="0" bIns="360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3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rPr>
              <a:t>Vigencia corporativa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9102D90-6D92-1942-8B58-3E9D7F5AADF3}"/>
              </a:ext>
            </a:extLst>
          </p:cNvPr>
          <p:cNvSpPr txBox="1"/>
          <p:nvPr/>
        </p:nvSpPr>
        <p:spPr>
          <a:xfrm>
            <a:off x="6281241" y="3557045"/>
            <a:ext cx="216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43,54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3CC2D13-77CB-AF42-BDC1-BF324ADAA3F0}"/>
              </a:ext>
            </a:extLst>
          </p:cNvPr>
          <p:cNvSpPr txBox="1"/>
          <p:nvPr/>
        </p:nvSpPr>
        <p:spPr>
          <a:xfrm>
            <a:off x="753313" y="4445411"/>
            <a:ext cx="3420000" cy="28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s-ES_tradnl"/>
            </a:defPPr>
            <a:lvl1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10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rPr>
              <a:t>Ingresos por nuevos servicios</a:t>
            </a:r>
          </a:p>
        </p:txBody>
      </p:sp>
      <p:sp>
        <p:nvSpPr>
          <p:cNvPr id="65" name="Rectángulo: esquinas redondeadas 67">
            <a:extLst>
              <a:ext uri="{FF2B5EF4-FFF2-40B4-BE49-F238E27FC236}">
                <a16:creationId xmlns:a16="http://schemas.microsoft.com/office/drawing/2014/main" id="{271EFF9C-D51B-EF41-8ED9-941B8B0DCE91}"/>
              </a:ext>
            </a:extLst>
          </p:cNvPr>
          <p:cNvSpPr/>
          <p:nvPr/>
        </p:nvSpPr>
        <p:spPr>
          <a:xfrm>
            <a:off x="4400889" y="1484881"/>
            <a:ext cx="1800000" cy="25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s-CO" sz="1400" kern="0" dirty="0">
                <a:solidFill>
                  <a:srgbClr val="4D4D4D"/>
                </a:solidFill>
                <a:latin typeface="Tahoma"/>
              </a:rPr>
              <a:t>Resultado 2019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2D6907A-291F-554F-B48E-A186FB23CE4D}"/>
              </a:ext>
            </a:extLst>
          </p:cNvPr>
          <p:cNvSpPr txBox="1"/>
          <p:nvPr/>
        </p:nvSpPr>
        <p:spPr>
          <a:xfrm>
            <a:off x="4422080" y="1898989"/>
            <a:ext cx="180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100" dirty="0">
                <a:solidFill>
                  <a:srgbClr val="4D4D4D"/>
                </a:solidFill>
                <a:latin typeface="Tahoma"/>
              </a:rPr>
              <a:t>$</a:t>
            </a:r>
            <a:r>
              <a:rPr lang="es-CO" sz="1000" dirty="0">
                <a:solidFill>
                  <a:srgbClr val="4D4D4D"/>
                </a:solidFill>
                <a:latin typeface="Tahoma"/>
              </a:rPr>
              <a:t> 3.399  </a:t>
            </a:r>
            <a:r>
              <a:rPr lang="es-CO" sz="1100" dirty="0">
                <a:solidFill>
                  <a:srgbClr val="4D4D4D"/>
                </a:solidFill>
                <a:latin typeface="Tahoma"/>
              </a:rPr>
              <a:t>mill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9B6FFDA9-263E-E349-A369-BE25436A326B}"/>
              </a:ext>
            </a:extLst>
          </p:cNvPr>
          <p:cNvSpPr txBox="1"/>
          <p:nvPr/>
        </p:nvSpPr>
        <p:spPr>
          <a:xfrm>
            <a:off x="4422080" y="2250304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$6.539  mill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CA9FF93-0D3C-614B-8559-85D2F285081B}"/>
              </a:ext>
            </a:extLst>
          </p:cNvPr>
          <p:cNvSpPr txBox="1"/>
          <p:nvPr/>
        </p:nvSpPr>
        <p:spPr>
          <a:xfrm>
            <a:off x="4422080" y="2913498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98%</a:t>
            </a:r>
          </a:p>
        </p:txBody>
      </p:sp>
      <p:sp>
        <p:nvSpPr>
          <p:cNvPr id="72" name="Diagrama de flujo: conector 77">
            <a:extLst>
              <a:ext uri="{FF2B5EF4-FFF2-40B4-BE49-F238E27FC236}">
                <a16:creationId xmlns:a16="http://schemas.microsoft.com/office/drawing/2014/main" id="{8B2E9F8E-A5D4-5F40-8E22-0815BBA076C5}"/>
              </a:ext>
            </a:extLst>
          </p:cNvPr>
          <p:cNvSpPr/>
          <p:nvPr/>
        </p:nvSpPr>
        <p:spPr>
          <a:xfrm>
            <a:off x="5908921" y="1957793"/>
            <a:ext cx="144000" cy="144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Diagrama de flujo: conector 78">
            <a:extLst>
              <a:ext uri="{FF2B5EF4-FFF2-40B4-BE49-F238E27FC236}">
                <a16:creationId xmlns:a16="http://schemas.microsoft.com/office/drawing/2014/main" id="{354413F2-9767-2E4E-8E5B-4F31F77EFA69}"/>
              </a:ext>
            </a:extLst>
          </p:cNvPr>
          <p:cNvSpPr/>
          <p:nvPr/>
        </p:nvSpPr>
        <p:spPr>
          <a:xfrm>
            <a:off x="5908921" y="2301414"/>
            <a:ext cx="144000" cy="144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5" name="Diagrama de flujo: conector 82">
            <a:extLst>
              <a:ext uri="{FF2B5EF4-FFF2-40B4-BE49-F238E27FC236}">
                <a16:creationId xmlns:a16="http://schemas.microsoft.com/office/drawing/2014/main" id="{A45DC708-2EBF-DE4C-BCAF-E92B05F1E675}"/>
              </a:ext>
            </a:extLst>
          </p:cNvPr>
          <p:cNvSpPr/>
          <p:nvPr/>
        </p:nvSpPr>
        <p:spPr>
          <a:xfrm>
            <a:off x="5908921" y="3299132"/>
            <a:ext cx="144000" cy="1440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6A24A2B-9C7B-764D-9FE5-29C0CB9F28A7}"/>
              </a:ext>
            </a:extLst>
          </p:cNvPr>
          <p:cNvSpPr txBox="1"/>
          <p:nvPr/>
        </p:nvSpPr>
        <p:spPr>
          <a:xfrm>
            <a:off x="4422080" y="4444599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$703 mill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3D6C193-F02A-0749-9065-9D6BCE03D03D}"/>
              </a:ext>
            </a:extLst>
          </p:cNvPr>
          <p:cNvSpPr txBox="1"/>
          <p:nvPr/>
        </p:nvSpPr>
        <p:spPr>
          <a:xfrm>
            <a:off x="4422080" y="4784371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   100%</a:t>
            </a:r>
          </a:p>
        </p:txBody>
      </p:sp>
      <p:sp>
        <p:nvSpPr>
          <p:cNvPr id="79" name="Diagrama de flujo: conector 90">
            <a:extLst>
              <a:ext uri="{FF2B5EF4-FFF2-40B4-BE49-F238E27FC236}">
                <a16:creationId xmlns:a16="http://schemas.microsoft.com/office/drawing/2014/main" id="{74D0C937-AE63-E448-8AC7-40B7159BF714}"/>
              </a:ext>
            </a:extLst>
          </p:cNvPr>
          <p:cNvSpPr/>
          <p:nvPr/>
        </p:nvSpPr>
        <p:spPr>
          <a:xfrm>
            <a:off x="5933735" y="4854345"/>
            <a:ext cx="144000" cy="144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4B97D136-DD42-2743-A664-D1D58C4251A6}"/>
              </a:ext>
            </a:extLst>
          </p:cNvPr>
          <p:cNvSpPr txBox="1"/>
          <p:nvPr/>
        </p:nvSpPr>
        <p:spPr>
          <a:xfrm>
            <a:off x="4407159" y="3237519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0</a:t>
            </a:r>
          </a:p>
        </p:txBody>
      </p:sp>
      <p:sp>
        <p:nvSpPr>
          <p:cNvPr id="81" name="Diagrama de flujo: conector 92">
            <a:extLst>
              <a:ext uri="{FF2B5EF4-FFF2-40B4-BE49-F238E27FC236}">
                <a16:creationId xmlns:a16="http://schemas.microsoft.com/office/drawing/2014/main" id="{0AF2B04D-6B59-C54E-9AD6-E0300E7A43CE}"/>
              </a:ext>
            </a:extLst>
          </p:cNvPr>
          <p:cNvSpPr/>
          <p:nvPr/>
        </p:nvSpPr>
        <p:spPr>
          <a:xfrm>
            <a:off x="5908921" y="3642829"/>
            <a:ext cx="144000" cy="144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AE23620C-6AD0-D044-9924-9129348B2327}"/>
              </a:ext>
            </a:extLst>
          </p:cNvPr>
          <p:cNvSpPr txBox="1"/>
          <p:nvPr/>
        </p:nvSpPr>
        <p:spPr>
          <a:xfrm>
            <a:off x="4422080" y="3559752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0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C83B74A-7C06-B442-B8D1-ED2C71FCD366}"/>
              </a:ext>
            </a:extLst>
          </p:cNvPr>
          <p:cNvSpPr txBox="1"/>
          <p:nvPr/>
        </p:nvSpPr>
        <p:spPr>
          <a:xfrm>
            <a:off x="8720898" y="4484104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$4,442 mil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9695C436-AA00-514A-9409-6743CA3048BB}"/>
              </a:ext>
            </a:extLst>
          </p:cNvPr>
          <p:cNvSpPr txBox="1"/>
          <p:nvPr/>
        </p:nvSpPr>
        <p:spPr>
          <a:xfrm>
            <a:off x="4422080" y="5116225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srgbClr val="4D4D4D"/>
                </a:solidFill>
                <a:latin typeface="Tahoma"/>
              </a:rPr>
              <a:t>100%</a:t>
            </a:r>
          </a:p>
        </p:txBody>
      </p:sp>
      <p:sp>
        <p:nvSpPr>
          <p:cNvPr id="86" name="Diagrama de flujo: conector 98">
            <a:extLst>
              <a:ext uri="{FF2B5EF4-FFF2-40B4-BE49-F238E27FC236}">
                <a16:creationId xmlns:a16="http://schemas.microsoft.com/office/drawing/2014/main" id="{3D40B340-7682-CC49-AF09-3EFB62F66849}"/>
              </a:ext>
            </a:extLst>
          </p:cNvPr>
          <p:cNvSpPr/>
          <p:nvPr/>
        </p:nvSpPr>
        <p:spPr>
          <a:xfrm>
            <a:off x="5908921" y="5167335"/>
            <a:ext cx="144000" cy="144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FC753CF4-515E-C148-90DB-89679A10DFF0}"/>
              </a:ext>
            </a:extLst>
          </p:cNvPr>
          <p:cNvSpPr txBox="1"/>
          <p:nvPr/>
        </p:nvSpPr>
        <p:spPr>
          <a:xfrm>
            <a:off x="6338362" y="4474361"/>
            <a:ext cx="216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$4,398 mil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F9455B10-6DD5-0942-B344-13CC400906FA}"/>
              </a:ext>
            </a:extLst>
          </p:cNvPr>
          <p:cNvSpPr txBox="1"/>
          <p:nvPr/>
        </p:nvSpPr>
        <p:spPr>
          <a:xfrm>
            <a:off x="6444790" y="1961573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latin typeface="Tahoma"/>
              </a:rPr>
              <a:t>$3,483 </a:t>
            </a:r>
            <a:r>
              <a:rPr lang="es-CO" sz="1000" dirty="0">
                <a:solidFill>
                  <a:srgbClr val="4D4D4D"/>
                </a:solidFill>
                <a:latin typeface="Tahoma"/>
              </a:rPr>
              <a:t>mill</a:t>
            </a:r>
            <a:endParaRPr lang="es-CO" sz="1000" dirty="0">
              <a:latin typeface="Tahoma"/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52B71F46-DEDE-A847-A1C6-2BC7DB760108}"/>
              </a:ext>
            </a:extLst>
          </p:cNvPr>
          <p:cNvSpPr/>
          <p:nvPr/>
        </p:nvSpPr>
        <p:spPr>
          <a:xfrm>
            <a:off x="-1" y="0"/>
            <a:ext cx="10117109" cy="980118"/>
          </a:xfrm>
          <a:prstGeom prst="rect">
            <a:avLst/>
          </a:prstGeom>
          <a:solidFill>
            <a:srgbClr val="0E4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b="1" dirty="0">
                <a:solidFill>
                  <a:schemeClr val="bg1"/>
                </a:solidFill>
              </a:rPr>
              <a:t>Cuadro de gestión integral 2020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C5CEAA2-62DB-42EC-8C1B-92722F5B7065}"/>
              </a:ext>
            </a:extLst>
          </p:cNvPr>
          <p:cNvSpPr txBox="1"/>
          <p:nvPr/>
        </p:nvSpPr>
        <p:spPr>
          <a:xfrm>
            <a:off x="6303009" y="3241359"/>
            <a:ext cx="216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4,43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CAEB080E-D3AF-44BA-868C-37EF47D4FA40}"/>
              </a:ext>
            </a:extLst>
          </p:cNvPr>
          <p:cNvSpPr txBox="1"/>
          <p:nvPr/>
        </p:nvSpPr>
        <p:spPr>
          <a:xfrm>
            <a:off x="8517750" y="3252249"/>
            <a:ext cx="216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CO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es-CO" dirty="0"/>
              <a:t>4,03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D2559295-E6BF-470F-A212-6CB60F844B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109" y="-84423"/>
            <a:ext cx="2002970" cy="1298327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CB327DFD-94DD-6F47-989F-EAEE9F6BA2ED}"/>
              </a:ext>
            </a:extLst>
          </p:cNvPr>
          <p:cNvSpPr txBox="1"/>
          <p:nvPr/>
        </p:nvSpPr>
        <p:spPr>
          <a:xfrm>
            <a:off x="8675981" y="2260555"/>
            <a:ext cx="1800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s-CO" sz="1000" dirty="0">
                <a:latin typeface="Tahoma"/>
              </a:rPr>
              <a:t>$</a:t>
            </a:r>
            <a:r>
              <a:rPr lang="es-CO" sz="1000" dirty="0"/>
              <a:t>6.912 </a:t>
            </a:r>
            <a:r>
              <a:rPr lang="es-CO" sz="1000" dirty="0" err="1">
                <a:solidFill>
                  <a:srgbClr val="4D4D4D"/>
                </a:solidFill>
                <a:latin typeface="Tahoma"/>
              </a:rPr>
              <a:t>mill</a:t>
            </a:r>
            <a:endParaRPr lang="es-CO" sz="1000" dirty="0">
              <a:latin typeface="Tahoma"/>
            </a:endParaRPr>
          </a:p>
        </p:txBody>
      </p:sp>
      <p:sp>
        <p:nvSpPr>
          <p:cNvPr id="94" name="Diagrama de flujo: conector 78">
            <a:extLst>
              <a:ext uri="{FF2B5EF4-FFF2-40B4-BE49-F238E27FC236}">
                <a16:creationId xmlns:a16="http://schemas.microsoft.com/office/drawing/2014/main" id="{354413F2-9767-2E4E-8E5B-4F31F77EFA69}"/>
              </a:ext>
            </a:extLst>
          </p:cNvPr>
          <p:cNvSpPr/>
          <p:nvPr/>
        </p:nvSpPr>
        <p:spPr>
          <a:xfrm>
            <a:off x="5925132" y="2987234"/>
            <a:ext cx="144000" cy="1440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98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07113C-C91A-4BED-8868-3942B6B55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758DC7A-0DE6-4DF9-BE22-F2E237611D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37F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BC1F988-0951-4E3E-8478-42A87ED49D6C}"/>
              </a:ext>
            </a:extLst>
          </p:cNvPr>
          <p:cNvSpPr/>
          <p:nvPr/>
        </p:nvSpPr>
        <p:spPr>
          <a:xfrm>
            <a:off x="0" y="5468646"/>
            <a:ext cx="12192000" cy="13893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94CF273-8723-4C81-B9DD-1267C838FF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570" y="5564792"/>
            <a:ext cx="1229143" cy="1229143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BC9E7DEB-D104-4033-B907-1CACB4DB21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15912" y="5564792"/>
            <a:ext cx="2230320" cy="1270332"/>
          </a:xfrm>
          <a:prstGeom prst="rect">
            <a:avLst/>
          </a:prstGeom>
        </p:spPr>
      </p:pic>
      <p:pic>
        <p:nvPicPr>
          <p:cNvPr id="5" name="Imagen 4">
            <a:hlinkClick r:id="rId7"/>
            <a:extLst>
              <a:ext uri="{FF2B5EF4-FFF2-40B4-BE49-F238E27FC236}">
                <a16:creationId xmlns:a16="http://schemas.microsoft.com/office/drawing/2014/main" id="{AE270C62-22CC-4EA2-80A3-F9CD7B28BC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59" y="5678009"/>
            <a:ext cx="978205" cy="97820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A1180D-9444-4A45-999E-5AF82C3885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094" y="5678009"/>
            <a:ext cx="978205" cy="978205"/>
          </a:xfrm>
          <a:prstGeom prst="rect">
            <a:avLst/>
          </a:prstGeom>
        </p:spPr>
      </p:pic>
      <p:pic>
        <p:nvPicPr>
          <p:cNvPr id="19" name="Imagen 18">
            <a:hlinkClick r:id="rId10"/>
            <a:extLst>
              <a:ext uri="{FF2B5EF4-FFF2-40B4-BE49-F238E27FC236}">
                <a16:creationId xmlns:a16="http://schemas.microsoft.com/office/drawing/2014/main" id="{1451A405-9CE4-4477-A471-4843242431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246" y="5702946"/>
            <a:ext cx="978205" cy="978205"/>
          </a:xfrm>
          <a:prstGeom prst="rect">
            <a:avLst/>
          </a:prstGeom>
        </p:spPr>
      </p:pic>
      <p:pic>
        <p:nvPicPr>
          <p:cNvPr id="21" name="Imagen 20">
            <a:hlinkClick r:id="rId12"/>
            <a:extLst>
              <a:ext uri="{FF2B5EF4-FFF2-40B4-BE49-F238E27FC236}">
                <a16:creationId xmlns:a16="http://schemas.microsoft.com/office/drawing/2014/main" id="{BF20D034-D0CC-4DBE-A030-A33D6BF4DC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610" y="5678009"/>
            <a:ext cx="978205" cy="978205"/>
          </a:xfrm>
          <a:prstGeom prst="rect">
            <a:avLst/>
          </a:prstGeom>
        </p:spPr>
      </p:pic>
      <p:pic>
        <p:nvPicPr>
          <p:cNvPr id="23" name="Imagen 22">
            <a:hlinkClick r:id="rId14"/>
            <a:extLst>
              <a:ext uri="{FF2B5EF4-FFF2-40B4-BE49-F238E27FC236}">
                <a16:creationId xmlns:a16="http://schemas.microsoft.com/office/drawing/2014/main" id="{5B7A54A3-BA45-4CA3-910B-0834939C71E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848" y="5678009"/>
            <a:ext cx="978205" cy="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2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Shape"/>
  <p:tag name="THINKCELLSHAPEDONOTDELETE" val="pCT1yv0xqfk.s2bUl36OB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Shape"/>
  <p:tag name="THINKCELLSHAPEDONOTDELETE" val="pCT1yv0xqfk.s2bUl36OB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Shape"/>
  <p:tag name="THINKCELLSHAPEDONOTDELETE" val="pCT1yv0xqfk.s2bUl36OBL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BC980658F6444D92D6766F51FFD9A3" ma:contentTypeVersion="16" ma:contentTypeDescription="Crear nuevo documento." ma:contentTypeScope="" ma:versionID="2fbe00618eeddd4550c8efde5cfa28c5">
  <xsd:schema xmlns:xsd="http://www.w3.org/2001/XMLSchema" xmlns:xs="http://www.w3.org/2001/XMLSchema" xmlns:p="http://schemas.microsoft.com/office/2006/metadata/properties" xmlns:ns2="ae03c7df-720e-4b96-a0e7-5b24a97e4acc" xmlns:ns3="1b2044c2-96d4-4fb8-9e3e-83628985c5fc" targetNamespace="http://schemas.microsoft.com/office/2006/metadata/properties" ma:root="true" ma:fieldsID="8501f7b86452ddbbb6d7766dbd178cf8" ns2:_="" ns3:_="">
    <xsd:import namespace="ae03c7df-720e-4b96-a0e7-5b24a97e4acc"/>
    <xsd:import namespace="1b2044c2-96d4-4fb8-9e3e-83628985c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3c7df-720e-4b96-a0e7-5b24a97e4a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6" nillable="true" ma:displayName="Tags" ma:internalName="MediaServiceAutoTags" ma:readOnly="true">
      <xsd:simpleType>
        <xsd:restriction base="dms:Text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9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044c2-96d4-4fb8-9e3e-83628985c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Tipo de contenido"/>
        <xsd:element ref="dc:title" minOccurs="0" maxOccurs="1" ma:index="3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A0C9CBDE-4563-49B2-90AE-F1B0AE44C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03c7df-720e-4b96-a0e7-5b24a97e4acc"/>
    <ds:schemaRef ds:uri="1b2044c2-96d4-4fb8-9e3e-83628985c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259797-DB1D-4455-939A-F08A75264779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9d25fc7-cfd5-4fb6-849d-f318e53c3f2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8AF9DC-8120-4353-BD37-214DCB4BE6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139</Words>
  <Application>Microsoft Office PowerPoint</Application>
  <PresentationFormat>Panorámica</PresentationFormat>
  <Paragraphs>50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  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Andrea Ortiz Lopera</dc:creator>
  <cp:lastModifiedBy>Lina Marcela Aguirre</cp:lastModifiedBy>
  <cp:revision>74</cp:revision>
  <dcterms:created xsi:type="dcterms:W3CDTF">2019-04-04T00:01:40Z</dcterms:created>
  <dcterms:modified xsi:type="dcterms:W3CDTF">2020-10-05T17:39:20Z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0x01010069BC980658F6444D92D6766F51FFD9A3</vt:lpwstr>
  </property>
</Properties>
</file>